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</p:sldIdLst>
  <p:sldSz cy="5143500" cx="9144000"/>
  <p:notesSz cx="6858000" cy="9144000"/>
  <p:embeddedFontLst>
    <p:embeddedFont>
      <p:font typeface="Roboto"/>
      <p:regular r:id="rId31"/>
      <p:bold r:id="rId32"/>
      <p:italic r:id="rId33"/>
      <p:boldItalic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-regular.fntdata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Roboto-italic.fntdata"/><Relationship Id="rId10" Type="http://schemas.openxmlformats.org/officeDocument/2006/relationships/slide" Target="slides/slide5.xml"/><Relationship Id="rId32" Type="http://schemas.openxmlformats.org/officeDocument/2006/relationships/font" Target="fonts/Roboto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34" Type="http://schemas.openxmlformats.org/officeDocument/2006/relationships/font" Target="fonts/Roboto-bold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3a6ede3bdc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13a6ede3bdc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13a6ede3bdc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13a6ede3bdc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Open new project and start writing 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3a6ede3bdc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13a6ede3bdc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Write the program for text to morse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3a6ede3bdc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13a6ede3bdc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3a82fe1f29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13a82fe1f29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3a6ede3bdc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13a6ede3bdc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Explain button pull up and pull high configurations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3a82fe1f29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13a82fe1f29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13a6ede3bdc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13a6ede3bdc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3a82fe1f29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13a82fe1f29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3a82fe1f29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13a82fe1f29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137df8555de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137df8555de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Microprocessor is a powerful CPU on a single chip that connects to external peripherals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Microcontroller puts the CPU and peripherals all on a single chip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a82fe1f29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a82fe1f29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3a82fe1f29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13a82fe1f29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13a82fe1f29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13a82fe1f29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3a82fe1f29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13a82fe1f29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Explain the resistor divider circuit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3a82fe1f29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13a82fe1f29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13a82fe1f29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13a82fe1f29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37df8555de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37df8555de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Arduino is an Italian company,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Main </a:t>
            </a:r>
            <a:r>
              <a:rPr lang="en"/>
              <a:t>products are Arduino board, like Arduino Uno and Nano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These are basically the same board, one is just a shrunken down version of the other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 10 million sales of these boards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Many other microcontrollers exist, but we chose Arduino because its most popular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37df8555de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137df8555de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Brains of Arduino, if you want to learn to program any microprocessor from scratch, google it and look at its datasheet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37df8555de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137df8555de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After this open Arduino IDE and explain interface,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Upload button, verify </a:t>
            </a:r>
            <a:r>
              <a:rPr lang="en"/>
              <a:t>button, choose board, choose port (unplug and plug arduino to find port), error window,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Then have them open examples section and upload blink 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37df8555de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137df8555de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Talk about pinMode, digitalWrite, delay (show arduino reference for delay) and upload example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13a6ede3bd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13a6ede3bd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Middle pins are connected vertically, 5 in a row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There are </a:t>
            </a:r>
            <a:r>
              <a:rPr lang="en"/>
              <a:t>horizontal</a:t>
            </a:r>
            <a:r>
              <a:rPr lang="en"/>
              <a:t> rails which are generally used for +5v and 0v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case of breadboard, as you can see, we dont have to pinch and twist any wire for connection, LED is simply put into adjacent holes and wires connected 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13a721045a6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13a721045a6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3a6ede3bdc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13a6ede3bdc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Find </a:t>
            </a:r>
            <a:r>
              <a:rPr lang="en"/>
              <a:t>series resistance for Red, Green and Blue LED on whiteboard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0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0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Google Shape;56;p1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Relationship Id="rId4" Type="http://schemas.openxmlformats.org/officeDocument/2006/relationships/image" Target="../media/image1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jpg"/><Relationship Id="rId4" Type="http://schemas.openxmlformats.org/officeDocument/2006/relationships/image" Target="../media/image2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jpg"/><Relationship Id="rId4" Type="http://schemas.openxmlformats.org/officeDocument/2006/relationships/image" Target="../media/image30.jpg"/><Relationship Id="rId5" Type="http://schemas.openxmlformats.org/officeDocument/2006/relationships/image" Target="../media/image29.jpg"/><Relationship Id="rId6" Type="http://schemas.openxmlformats.org/officeDocument/2006/relationships/image" Target="../media/image19.jpg"/><Relationship Id="rId7" Type="http://schemas.openxmlformats.org/officeDocument/2006/relationships/image" Target="../media/image2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5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jp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92BA"/>
        </a:solid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Arduino Workshop</a:t>
            </a:r>
            <a:endParaRPr/>
          </a:p>
        </p:txBody>
      </p:sp>
      <p:sp>
        <p:nvSpPr>
          <p:cNvPr id="68" name="Google Shape;68;p13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 students at TI-CEPD, NSUT under Prof. Dhananjay V. Gadre 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2"/>
          <p:cNvPicPr preferRelativeResize="0"/>
          <p:nvPr/>
        </p:nvPicPr>
        <p:blipFill rotWithShape="1">
          <a:blip r:embed="rId3">
            <a:alphaModFix/>
          </a:blip>
          <a:srcRect b="14290" l="0" r="3372" t="32467"/>
          <a:stretch/>
        </p:blipFill>
        <p:spPr>
          <a:xfrm>
            <a:off x="278075" y="1472150"/>
            <a:ext cx="8312376" cy="2576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 Project - Morse Code!!</a:t>
            </a:r>
            <a:endParaRPr/>
          </a:p>
        </p:txBody>
      </p:sp>
      <p:pic>
        <p:nvPicPr>
          <p:cNvPr id="143" name="Google Shape;14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8275" y="1761750"/>
            <a:ext cx="2767939" cy="3332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22799" y="2321512"/>
            <a:ext cx="4425526" cy="2212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4"/>
          <p:cNvSpPr txBox="1"/>
          <p:nvPr/>
        </p:nvSpPr>
        <p:spPr>
          <a:xfrm>
            <a:off x="759000" y="834825"/>
            <a:ext cx="14364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“Hello”</a:t>
            </a:r>
            <a:endParaRPr sz="32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" name="Google Shape;150;p24"/>
          <p:cNvSpPr/>
          <p:nvPr/>
        </p:nvSpPr>
        <p:spPr>
          <a:xfrm>
            <a:off x="2482475" y="1092525"/>
            <a:ext cx="745200" cy="161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24"/>
          <p:cNvSpPr/>
          <p:nvPr/>
        </p:nvSpPr>
        <p:spPr>
          <a:xfrm>
            <a:off x="3460900" y="1123950"/>
            <a:ext cx="135600" cy="1302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24"/>
          <p:cNvSpPr/>
          <p:nvPr/>
        </p:nvSpPr>
        <p:spPr>
          <a:xfrm>
            <a:off x="7094182" y="1123950"/>
            <a:ext cx="339000" cy="130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24"/>
          <p:cNvSpPr/>
          <p:nvPr/>
        </p:nvSpPr>
        <p:spPr>
          <a:xfrm>
            <a:off x="3652751" y="1123950"/>
            <a:ext cx="135600" cy="1302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24"/>
          <p:cNvSpPr/>
          <p:nvPr/>
        </p:nvSpPr>
        <p:spPr>
          <a:xfrm>
            <a:off x="3844603" y="1123950"/>
            <a:ext cx="135600" cy="1302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24"/>
          <p:cNvSpPr/>
          <p:nvPr/>
        </p:nvSpPr>
        <p:spPr>
          <a:xfrm>
            <a:off x="4036454" y="1123950"/>
            <a:ext cx="135600" cy="1302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24"/>
          <p:cNvSpPr/>
          <p:nvPr/>
        </p:nvSpPr>
        <p:spPr>
          <a:xfrm>
            <a:off x="4420157" y="1123950"/>
            <a:ext cx="135600" cy="1302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24"/>
          <p:cNvSpPr/>
          <p:nvPr/>
        </p:nvSpPr>
        <p:spPr>
          <a:xfrm>
            <a:off x="4803860" y="1123950"/>
            <a:ext cx="135600" cy="1302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24"/>
          <p:cNvSpPr/>
          <p:nvPr/>
        </p:nvSpPr>
        <p:spPr>
          <a:xfrm>
            <a:off x="4995712" y="1123950"/>
            <a:ext cx="339000" cy="130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24"/>
          <p:cNvSpPr/>
          <p:nvPr/>
        </p:nvSpPr>
        <p:spPr>
          <a:xfrm>
            <a:off x="5379415" y="1123950"/>
            <a:ext cx="135600" cy="1302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24"/>
          <p:cNvSpPr/>
          <p:nvPr/>
        </p:nvSpPr>
        <p:spPr>
          <a:xfrm>
            <a:off x="5571266" y="1123950"/>
            <a:ext cx="135600" cy="1302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24"/>
          <p:cNvSpPr/>
          <p:nvPr/>
        </p:nvSpPr>
        <p:spPr>
          <a:xfrm>
            <a:off x="5954969" y="1123950"/>
            <a:ext cx="135600" cy="1302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24"/>
          <p:cNvSpPr/>
          <p:nvPr/>
        </p:nvSpPr>
        <p:spPr>
          <a:xfrm>
            <a:off x="6146821" y="1123950"/>
            <a:ext cx="339000" cy="130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24"/>
          <p:cNvSpPr/>
          <p:nvPr/>
        </p:nvSpPr>
        <p:spPr>
          <a:xfrm>
            <a:off x="6530524" y="1123950"/>
            <a:ext cx="135600" cy="1302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24"/>
          <p:cNvSpPr/>
          <p:nvPr/>
        </p:nvSpPr>
        <p:spPr>
          <a:xfrm>
            <a:off x="6722375" y="1123950"/>
            <a:ext cx="135600" cy="1302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24"/>
          <p:cNvSpPr/>
          <p:nvPr/>
        </p:nvSpPr>
        <p:spPr>
          <a:xfrm>
            <a:off x="7477885" y="1123950"/>
            <a:ext cx="339000" cy="130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24"/>
          <p:cNvSpPr/>
          <p:nvPr/>
        </p:nvSpPr>
        <p:spPr>
          <a:xfrm>
            <a:off x="7861588" y="1123950"/>
            <a:ext cx="339000" cy="130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7" name="Google Shape;167;p24"/>
          <p:cNvPicPr preferRelativeResize="0"/>
          <p:nvPr/>
        </p:nvPicPr>
        <p:blipFill rotWithShape="1">
          <a:blip r:embed="rId3">
            <a:alphaModFix/>
          </a:blip>
          <a:srcRect b="14029" l="2116" r="6258" t="32506"/>
          <a:stretch/>
        </p:blipFill>
        <p:spPr>
          <a:xfrm>
            <a:off x="725525" y="2024175"/>
            <a:ext cx="7692950" cy="25250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if we want to take an input?</a:t>
            </a:r>
            <a:endParaRPr/>
          </a:p>
        </p:txBody>
      </p:sp>
      <p:sp>
        <p:nvSpPr>
          <p:cNvPr id="173" name="Google Shape;173;p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taking input we use the </a:t>
            </a:r>
            <a:r>
              <a:rPr b="1" lang="en"/>
              <a:t>digitalRead() </a:t>
            </a:r>
            <a:r>
              <a:rPr lang="en"/>
              <a:t>function, this function just checks if the voltage at the pin specified is HIGH (5v) or LOW (0v) and we can use the result in our programs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But a button can only make or break a circuit, how do we provide HIGH and LOW logic to pins?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digitalWrite() and digitalRead()</a:t>
            </a:r>
            <a:endParaRPr/>
          </a:p>
        </p:txBody>
      </p:sp>
      <p:pic>
        <p:nvPicPr>
          <p:cNvPr id="179" name="Google Shape;17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2700" y="762375"/>
            <a:ext cx="3503374" cy="3503374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6"/>
          <p:cNvSpPr txBox="1"/>
          <p:nvPr/>
        </p:nvSpPr>
        <p:spPr>
          <a:xfrm>
            <a:off x="1400630" y="4336125"/>
            <a:ext cx="1883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Omron Switch</a:t>
            </a:r>
            <a:endParaRPr b="1" sz="15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1" name="Google Shape;181;p26"/>
          <p:cNvSpPr/>
          <p:nvPr/>
        </p:nvSpPr>
        <p:spPr>
          <a:xfrm>
            <a:off x="5803150" y="1981520"/>
            <a:ext cx="1883100" cy="18336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26"/>
          <p:cNvSpPr/>
          <p:nvPr/>
        </p:nvSpPr>
        <p:spPr>
          <a:xfrm>
            <a:off x="5950850" y="1491625"/>
            <a:ext cx="326700" cy="4899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26"/>
          <p:cNvSpPr/>
          <p:nvPr/>
        </p:nvSpPr>
        <p:spPr>
          <a:xfrm>
            <a:off x="7219025" y="1491625"/>
            <a:ext cx="326700" cy="4899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26"/>
          <p:cNvSpPr/>
          <p:nvPr/>
        </p:nvSpPr>
        <p:spPr>
          <a:xfrm rot="-10796846">
            <a:off x="5950709" y="3815265"/>
            <a:ext cx="327000" cy="4899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26"/>
          <p:cNvSpPr/>
          <p:nvPr/>
        </p:nvSpPr>
        <p:spPr>
          <a:xfrm rot="-10796846">
            <a:off x="7218884" y="3815265"/>
            <a:ext cx="327000" cy="4899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26"/>
          <p:cNvSpPr/>
          <p:nvPr/>
        </p:nvSpPr>
        <p:spPr>
          <a:xfrm>
            <a:off x="6109700" y="1988038"/>
            <a:ext cx="1270000" cy="458100"/>
          </a:xfrm>
          <a:custGeom>
            <a:rect b="b" l="l" r="r" t="t"/>
            <a:pathLst>
              <a:path extrusionOk="0" h="18324" w="50800">
                <a:moveTo>
                  <a:pt x="181" y="0"/>
                </a:moveTo>
                <a:lnTo>
                  <a:pt x="0" y="18324"/>
                </a:lnTo>
                <a:lnTo>
                  <a:pt x="50618" y="18324"/>
                </a:lnTo>
                <a:lnTo>
                  <a:pt x="50800" y="363"/>
                </a:lnTo>
              </a:path>
            </a:pathLst>
          </a:cu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87" name="Google Shape;187;p26"/>
          <p:cNvSpPr/>
          <p:nvPr/>
        </p:nvSpPr>
        <p:spPr>
          <a:xfrm rot="10800000">
            <a:off x="6109700" y="3357013"/>
            <a:ext cx="1270000" cy="458100"/>
          </a:xfrm>
          <a:custGeom>
            <a:rect b="b" l="l" r="r" t="t"/>
            <a:pathLst>
              <a:path extrusionOk="0" h="18324" w="50800">
                <a:moveTo>
                  <a:pt x="181" y="0"/>
                </a:moveTo>
                <a:lnTo>
                  <a:pt x="0" y="18324"/>
                </a:lnTo>
                <a:lnTo>
                  <a:pt x="50618" y="18324"/>
                </a:lnTo>
                <a:lnTo>
                  <a:pt x="50800" y="363"/>
                </a:lnTo>
              </a:path>
            </a:pathLst>
          </a:cu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88" name="Google Shape;188;p26"/>
          <p:cNvSpPr/>
          <p:nvPr/>
        </p:nvSpPr>
        <p:spPr>
          <a:xfrm>
            <a:off x="6731000" y="2453825"/>
            <a:ext cx="303900" cy="453575"/>
          </a:xfrm>
          <a:custGeom>
            <a:rect b="b" l="l" r="r" t="t"/>
            <a:pathLst>
              <a:path extrusionOk="0" h="18143" w="12156">
                <a:moveTo>
                  <a:pt x="0" y="0"/>
                </a:moveTo>
                <a:lnTo>
                  <a:pt x="363" y="11067"/>
                </a:lnTo>
                <a:lnTo>
                  <a:pt x="12156" y="18143"/>
                </a:lnTo>
              </a:path>
            </a:pathLst>
          </a:cu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89" name="Google Shape;189;p26"/>
          <p:cNvSpPr/>
          <p:nvPr/>
        </p:nvSpPr>
        <p:spPr>
          <a:xfrm>
            <a:off x="6762750" y="2993575"/>
            <a:ext cx="4525" cy="381000"/>
          </a:xfrm>
          <a:custGeom>
            <a:rect b="b" l="l" r="r" t="t"/>
            <a:pathLst>
              <a:path extrusionOk="0" h="15240" w="181">
                <a:moveTo>
                  <a:pt x="0" y="15240"/>
                </a:moveTo>
                <a:lnTo>
                  <a:pt x="181" y="0"/>
                </a:lnTo>
              </a:path>
            </a:pathLst>
          </a:cu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7"/>
          <p:cNvSpPr txBox="1"/>
          <p:nvPr/>
        </p:nvSpPr>
        <p:spPr>
          <a:xfrm>
            <a:off x="6170800" y="1611375"/>
            <a:ext cx="2585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Normally pulled LOW</a:t>
            </a:r>
            <a:endParaRPr b="1" sz="18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5" name="Google Shape;195;p27"/>
          <p:cNvSpPr txBox="1"/>
          <p:nvPr/>
        </p:nvSpPr>
        <p:spPr>
          <a:xfrm>
            <a:off x="6170800" y="3831200"/>
            <a:ext cx="2585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Normally pulled HIGH</a:t>
            </a:r>
            <a:endParaRPr b="1" sz="18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96" name="Google Shape;196;p27"/>
          <p:cNvPicPr preferRelativeResize="0"/>
          <p:nvPr/>
        </p:nvPicPr>
        <p:blipFill rotWithShape="1">
          <a:blip r:embed="rId3">
            <a:alphaModFix/>
          </a:blip>
          <a:srcRect b="23247" l="0" r="28428" t="14974"/>
          <a:stretch/>
        </p:blipFill>
        <p:spPr>
          <a:xfrm>
            <a:off x="407850" y="397375"/>
            <a:ext cx="4838650" cy="2349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7"/>
          <p:cNvPicPr preferRelativeResize="0"/>
          <p:nvPr/>
        </p:nvPicPr>
        <p:blipFill rotWithShape="1">
          <a:blip r:embed="rId4">
            <a:alphaModFix/>
          </a:blip>
          <a:srcRect b="24427" l="0" r="28825" t="15360"/>
          <a:stretch/>
        </p:blipFill>
        <p:spPr>
          <a:xfrm>
            <a:off x="358775" y="2794276"/>
            <a:ext cx="4936800" cy="2349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digitalRead()!!</a:t>
            </a:r>
            <a:endParaRPr/>
          </a:p>
        </p:txBody>
      </p:sp>
      <p:pic>
        <p:nvPicPr>
          <p:cNvPr id="203" name="Google Shape;203;p28"/>
          <p:cNvPicPr preferRelativeResize="0"/>
          <p:nvPr/>
        </p:nvPicPr>
        <p:blipFill rotWithShape="1">
          <a:blip r:embed="rId3">
            <a:alphaModFix/>
          </a:blip>
          <a:srcRect b="23695" l="630" r="28507" t="14823"/>
          <a:stretch/>
        </p:blipFill>
        <p:spPr>
          <a:xfrm>
            <a:off x="1006162" y="1525825"/>
            <a:ext cx="7010774" cy="3421640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28"/>
          <p:cNvSpPr txBox="1"/>
          <p:nvPr/>
        </p:nvSpPr>
        <p:spPr>
          <a:xfrm>
            <a:off x="371925" y="961550"/>
            <a:ext cx="5152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Objective: Press button to make noise</a:t>
            </a:r>
            <a:endParaRPr b="1" sz="16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LED Memory Game!!!</a:t>
            </a:r>
            <a:endParaRPr/>
          </a:p>
        </p:txBody>
      </p:sp>
      <p:pic>
        <p:nvPicPr>
          <p:cNvPr id="210" name="Google Shape;210;p29"/>
          <p:cNvPicPr preferRelativeResize="0"/>
          <p:nvPr/>
        </p:nvPicPr>
        <p:blipFill rotWithShape="1">
          <a:blip r:embed="rId3">
            <a:alphaModFix/>
          </a:blip>
          <a:srcRect b="9704" l="21369" r="5294" t="29148"/>
          <a:stretch/>
        </p:blipFill>
        <p:spPr>
          <a:xfrm>
            <a:off x="974400" y="1708125"/>
            <a:ext cx="7324800" cy="3435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0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Working with Analog signals</a:t>
            </a:r>
            <a:endParaRPr/>
          </a:p>
        </p:txBody>
      </p:sp>
      <p:pic>
        <p:nvPicPr>
          <p:cNvPr id="216" name="Google Shape;216;p30"/>
          <p:cNvPicPr preferRelativeResize="0"/>
          <p:nvPr/>
        </p:nvPicPr>
        <p:blipFill rotWithShape="1">
          <a:blip r:embed="rId3">
            <a:alphaModFix/>
          </a:blip>
          <a:srcRect b="50132" l="0" r="0" t="0"/>
          <a:stretch/>
        </p:blipFill>
        <p:spPr>
          <a:xfrm>
            <a:off x="1395838" y="798650"/>
            <a:ext cx="6231424" cy="2657551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30"/>
          <p:cNvSpPr txBox="1"/>
          <p:nvPr/>
        </p:nvSpPr>
        <p:spPr>
          <a:xfrm>
            <a:off x="1935300" y="3934900"/>
            <a:ext cx="51525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We need an ADC (Analog to Digital Converter)</a:t>
            </a:r>
            <a:endParaRPr b="1" sz="20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1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Arduino ADC</a:t>
            </a:r>
            <a:endParaRPr/>
          </a:p>
        </p:txBody>
      </p:sp>
      <p:pic>
        <p:nvPicPr>
          <p:cNvPr id="223" name="Google Shape;22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3900" y="836588"/>
            <a:ext cx="3019650" cy="3981975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31"/>
          <p:cNvSpPr txBox="1"/>
          <p:nvPr/>
        </p:nvSpPr>
        <p:spPr>
          <a:xfrm>
            <a:off x="4399625" y="1819425"/>
            <a:ext cx="4345200" cy="20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Arduino has a 10 bit ADC</a:t>
            </a:r>
            <a:endParaRPr sz="17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Which means the number of levels an analog signal is divided </a:t>
            </a:r>
            <a:endParaRPr sz="17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Into in 2^10 = 1024 levels</a:t>
            </a:r>
            <a:endParaRPr sz="17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Thus reading an analog voltage gives us a number in the range of 0 to 1024</a:t>
            </a:r>
            <a:endParaRPr sz="17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Microprocessor vs Microcontroller</a:t>
            </a:r>
            <a:endParaRPr/>
          </a:p>
        </p:txBody>
      </p:sp>
      <p:pic>
        <p:nvPicPr>
          <p:cNvPr id="74" name="Google Shape;7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2613" y="1919075"/>
            <a:ext cx="2418475" cy="279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94250" y="1985226"/>
            <a:ext cx="3999895" cy="26665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2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ADC Test</a:t>
            </a:r>
            <a:endParaRPr/>
          </a:p>
        </p:txBody>
      </p:sp>
      <p:pic>
        <p:nvPicPr>
          <p:cNvPr id="230" name="Google Shape;230;p32"/>
          <p:cNvPicPr preferRelativeResize="0"/>
          <p:nvPr/>
        </p:nvPicPr>
        <p:blipFill rotWithShape="1">
          <a:blip r:embed="rId3">
            <a:alphaModFix/>
          </a:blip>
          <a:srcRect b="22044" l="0" r="28769" t="18520"/>
          <a:stretch/>
        </p:blipFill>
        <p:spPr>
          <a:xfrm>
            <a:off x="1254912" y="879938"/>
            <a:ext cx="6513274" cy="3057075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32"/>
          <p:cNvSpPr txBox="1"/>
          <p:nvPr/>
        </p:nvSpPr>
        <p:spPr>
          <a:xfrm>
            <a:off x="1995750" y="4245450"/>
            <a:ext cx="5152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We will use </a:t>
            </a:r>
            <a:r>
              <a:rPr b="1" lang="en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Serial </a:t>
            </a:r>
            <a:r>
              <a:rPr lang="en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to see the value of analogRead()</a:t>
            </a:r>
            <a:endParaRPr sz="18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3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analogWrite() with PWM</a:t>
            </a:r>
            <a:endParaRPr/>
          </a:p>
        </p:txBody>
      </p:sp>
      <p:sp>
        <p:nvSpPr>
          <p:cNvPr id="237" name="Google Shape;237;p33"/>
          <p:cNvSpPr txBox="1"/>
          <p:nvPr/>
        </p:nvSpPr>
        <p:spPr>
          <a:xfrm>
            <a:off x="145125" y="907150"/>
            <a:ext cx="5152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PWM -&gt; Pulse Width Modulation</a:t>
            </a:r>
            <a:endParaRPr b="1" sz="18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8" name="Google Shape;238;p33"/>
          <p:cNvSpPr txBox="1"/>
          <p:nvPr/>
        </p:nvSpPr>
        <p:spPr>
          <a:xfrm>
            <a:off x="185025" y="2593825"/>
            <a:ext cx="421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analogWrite() does not work the same way</a:t>
            </a:r>
            <a:endParaRPr sz="15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as analogRead()</a:t>
            </a:r>
            <a:endParaRPr sz="15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9" name="Google Shape;239;p33"/>
          <p:cNvPicPr preferRelativeResize="0"/>
          <p:nvPr/>
        </p:nvPicPr>
        <p:blipFill rotWithShape="1">
          <a:blip r:embed="rId3">
            <a:alphaModFix/>
          </a:blip>
          <a:srcRect b="0" l="0" r="20540" t="0"/>
          <a:stretch/>
        </p:blipFill>
        <p:spPr>
          <a:xfrm>
            <a:off x="4495800" y="722075"/>
            <a:ext cx="4354300" cy="4389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4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our analogRead() value from Potentiometer!!</a:t>
            </a:r>
            <a:endParaRPr/>
          </a:p>
        </p:txBody>
      </p:sp>
      <p:pic>
        <p:nvPicPr>
          <p:cNvPr id="245" name="Google Shape;245;p34"/>
          <p:cNvPicPr preferRelativeResize="0"/>
          <p:nvPr/>
        </p:nvPicPr>
        <p:blipFill rotWithShape="1">
          <a:blip r:embed="rId3">
            <a:alphaModFix/>
          </a:blip>
          <a:srcRect b="23048" l="0" r="28387" t="14607"/>
          <a:stretch/>
        </p:blipFill>
        <p:spPr>
          <a:xfrm>
            <a:off x="823650" y="989687"/>
            <a:ext cx="7706198" cy="3773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5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Light to Sound</a:t>
            </a:r>
            <a:endParaRPr/>
          </a:p>
        </p:txBody>
      </p:sp>
      <p:sp>
        <p:nvSpPr>
          <p:cNvPr id="251" name="Google Shape;251;p35"/>
          <p:cNvSpPr txBox="1"/>
          <p:nvPr/>
        </p:nvSpPr>
        <p:spPr>
          <a:xfrm>
            <a:off x="254000" y="988800"/>
            <a:ext cx="52251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We will make something similar to the light probe for visually impaired students</a:t>
            </a:r>
            <a:endParaRPr b="1" sz="16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2" name="Google Shape;252;p35"/>
          <p:cNvSpPr txBox="1"/>
          <p:nvPr/>
        </p:nvSpPr>
        <p:spPr>
          <a:xfrm>
            <a:off x="250650" y="2028375"/>
            <a:ext cx="522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For that we need an </a:t>
            </a:r>
            <a:r>
              <a:rPr b="1" lang="en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LDR (Light Dependant Resistor)</a:t>
            </a:r>
            <a:endParaRPr b="1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53" name="Google Shape;25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03250" y="1293975"/>
            <a:ext cx="2410500" cy="2410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35"/>
          <p:cNvSpPr txBox="1"/>
          <p:nvPr/>
        </p:nvSpPr>
        <p:spPr>
          <a:xfrm>
            <a:off x="254000" y="2563575"/>
            <a:ext cx="46509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LDR is a variable resistor whose value varies as per the amount of light falling on it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So we need to convert this variable resistance to something we can read using analogRead()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Google Shape;259;p36"/>
          <p:cNvPicPr preferRelativeResize="0"/>
          <p:nvPr/>
        </p:nvPicPr>
        <p:blipFill rotWithShape="1">
          <a:blip r:embed="rId3">
            <a:alphaModFix/>
          </a:blip>
          <a:srcRect b="21984" l="0" r="30362" t="18679"/>
          <a:stretch/>
        </p:blipFill>
        <p:spPr>
          <a:xfrm>
            <a:off x="252925" y="867175"/>
            <a:ext cx="8638152" cy="414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You!!!</a:t>
            </a:r>
            <a:endParaRPr/>
          </a:p>
        </p:txBody>
      </p:sp>
      <p:sp>
        <p:nvSpPr>
          <p:cNvPr id="265" name="Google Shape;265;p37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There is a lot we </a:t>
            </a:r>
            <a:r>
              <a:rPr lang="en"/>
              <a:t>couldn't</a:t>
            </a:r>
            <a:r>
              <a:rPr lang="en"/>
              <a:t> cover…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We have only scratched the surface in terms of what one can do with an arduino, there is so much more to explore and test.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For eg. we can control LCD displays with arduino + Speakers with arduino, we can use 1000s of different kinds of sensors for monitoring experiments, taking observations, etc.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Refer to arduino.cc or any just google “How to do ______ on arduino”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Also feel free to reach </a:t>
            </a:r>
            <a:r>
              <a:rPr lang="en"/>
              <a:t>out to us on Whatsapp or our Linkedin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Mudit Aggarwal, Rohan Deswal and Reshul Jindal at NSUT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Arduino, the most famous MC</a:t>
            </a:r>
            <a:endParaRPr/>
          </a:p>
        </p:txBody>
      </p:sp>
      <p:pic>
        <p:nvPicPr>
          <p:cNvPr id="81" name="Google Shape;8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0113" y="3435089"/>
            <a:ext cx="2187650" cy="1637511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89624" y="1858500"/>
            <a:ext cx="2080872" cy="1580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01675" y="1858500"/>
            <a:ext cx="2351252" cy="180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1900" y="1690038"/>
            <a:ext cx="2874575" cy="1917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5"/>
          <p:cNvPicPr preferRelativeResize="0"/>
          <p:nvPr/>
        </p:nvPicPr>
        <p:blipFill rotWithShape="1">
          <a:blip r:embed="rId7">
            <a:alphaModFix/>
          </a:blip>
          <a:srcRect b="6279" l="12464" r="0" t="0"/>
          <a:stretch/>
        </p:blipFill>
        <p:spPr>
          <a:xfrm rot="5400000">
            <a:off x="5296426" y="3302048"/>
            <a:ext cx="1821474" cy="1950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Arduino’s microprocessor</a:t>
            </a:r>
            <a:endParaRPr/>
          </a:p>
        </p:txBody>
      </p:sp>
      <p:pic>
        <p:nvPicPr>
          <p:cNvPr id="91" name="Google Shape;91;p16"/>
          <p:cNvPicPr preferRelativeResize="0"/>
          <p:nvPr/>
        </p:nvPicPr>
        <p:blipFill rotWithShape="1">
          <a:blip r:embed="rId3">
            <a:alphaModFix/>
          </a:blip>
          <a:srcRect b="21640" l="25185" r="29913" t="23558"/>
          <a:stretch/>
        </p:blipFill>
        <p:spPr>
          <a:xfrm>
            <a:off x="2839551" y="2028700"/>
            <a:ext cx="3464899" cy="281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Arduino IDE</a:t>
            </a:r>
            <a:endParaRPr/>
          </a:p>
        </p:txBody>
      </p:sp>
      <p:sp>
        <p:nvSpPr>
          <p:cNvPr id="97" name="Google Shape;97;p17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People at Arduino studied the datasheet for Atmel MEGA328P and reduced and simplified its operations for use in the Arduino IDE</a:t>
            </a:r>
            <a:endParaRPr/>
          </a:p>
        </p:txBody>
      </p:sp>
      <p:pic>
        <p:nvPicPr>
          <p:cNvPr id="98" name="Google Shape;9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73700" y="2818600"/>
            <a:ext cx="2796602" cy="190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setup and loop</a:t>
            </a:r>
            <a:endParaRPr/>
          </a:p>
        </p:txBody>
      </p:sp>
      <p:sp>
        <p:nvSpPr>
          <p:cNvPr id="104" name="Google Shape;104;p18"/>
          <p:cNvSpPr/>
          <p:nvPr/>
        </p:nvSpPr>
        <p:spPr>
          <a:xfrm>
            <a:off x="2229113" y="1490700"/>
            <a:ext cx="1400400" cy="1400400"/>
          </a:xfrm>
          <a:prstGeom prst="roundRect">
            <a:avLst>
              <a:gd fmla="val 16667" name="adj"/>
            </a:avLst>
          </a:prstGeom>
          <a:solidFill>
            <a:srgbClr val="0092B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SETUP</a:t>
            </a:r>
            <a:endParaRPr b="1" sz="25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5" name="Google Shape;105;p18"/>
          <p:cNvSpPr/>
          <p:nvPr/>
        </p:nvSpPr>
        <p:spPr>
          <a:xfrm>
            <a:off x="4729413" y="1490700"/>
            <a:ext cx="1400400" cy="1400400"/>
          </a:xfrm>
          <a:prstGeom prst="roundRect">
            <a:avLst>
              <a:gd fmla="val 16667" name="adj"/>
            </a:avLst>
          </a:prstGeom>
          <a:solidFill>
            <a:srgbClr val="0092B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LOOP</a:t>
            </a:r>
            <a:endParaRPr b="1" sz="25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6" name="Google Shape;106;p18"/>
          <p:cNvSpPr/>
          <p:nvPr/>
        </p:nvSpPr>
        <p:spPr>
          <a:xfrm>
            <a:off x="3732619" y="2020350"/>
            <a:ext cx="893700" cy="3411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92B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8"/>
          <p:cNvSpPr/>
          <p:nvPr/>
        </p:nvSpPr>
        <p:spPr>
          <a:xfrm rot="5400000">
            <a:off x="6196450" y="1799400"/>
            <a:ext cx="1005300" cy="783000"/>
          </a:xfrm>
          <a:prstGeom prst="uturnArrow">
            <a:avLst>
              <a:gd fmla="val 25000" name="adj1"/>
              <a:gd fmla="val 25000" name="adj2"/>
              <a:gd fmla="val 25000" name="adj3"/>
              <a:gd fmla="val 50000" name="adj4"/>
              <a:gd fmla="val 100000" name="adj5"/>
            </a:avLst>
          </a:prstGeom>
          <a:solidFill>
            <a:srgbClr val="0092B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18"/>
          <p:cNvSpPr/>
          <p:nvPr/>
        </p:nvSpPr>
        <p:spPr>
          <a:xfrm flipH="1">
            <a:off x="1301550" y="2509600"/>
            <a:ext cx="1534800" cy="1732500"/>
          </a:xfrm>
          <a:prstGeom prst="arc">
            <a:avLst>
              <a:gd fmla="val 16200000" name="adj1"/>
              <a:gd fmla="val 21228978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18"/>
          <p:cNvSpPr txBox="1"/>
          <p:nvPr/>
        </p:nvSpPr>
        <p:spPr>
          <a:xfrm>
            <a:off x="583275" y="3461125"/>
            <a:ext cx="30462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Is only run once in an Arduino program and is used to initialize variables, set pins as input or output etc</a:t>
            </a:r>
            <a:endParaRPr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0" name="Google Shape;110;p18"/>
          <p:cNvSpPr/>
          <p:nvPr/>
        </p:nvSpPr>
        <p:spPr>
          <a:xfrm flipH="1" rot="10800000">
            <a:off x="5599400" y="2509600"/>
            <a:ext cx="1321500" cy="1324500"/>
          </a:xfrm>
          <a:prstGeom prst="arc">
            <a:avLst>
              <a:gd fmla="val 10664431" name="adj1"/>
              <a:gd fmla="val 16098035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18"/>
          <p:cNvSpPr txBox="1"/>
          <p:nvPr/>
        </p:nvSpPr>
        <p:spPr>
          <a:xfrm>
            <a:off x="6307600" y="3595575"/>
            <a:ext cx="2181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Runs </a:t>
            </a:r>
            <a:r>
              <a:rPr lang="en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continuously</a:t>
            </a:r>
            <a:r>
              <a:rPr lang="en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 non-stop until the program is terminated</a:t>
            </a:r>
            <a:endParaRPr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Solderless Breadboards</a:t>
            </a:r>
            <a:endParaRPr/>
          </a:p>
        </p:txBody>
      </p:sp>
      <p:pic>
        <p:nvPicPr>
          <p:cNvPr id="117" name="Google Shape;11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00" y="2240350"/>
            <a:ext cx="5620849" cy="22508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8" name="Google Shape;118;p19"/>
          <p:cNvCxnSpPr/>
          <p:nvPr/>
        </p:nvCxnSpPr>
        <p:spPr>
          <a:xfrm rot="10800000">
            <a:off x="1059232" y="2912934"/>
            <a:ext cx="0" cy="3591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19" name="Google Shape;119;p19"/>
          <p:cNvPicPr preferRelativeResize="0"/>
          <p:nvPr/>
        </p:nvPicPr>
        <p:blipFill rotWithShape="1">
          <a:blip r:embed="rId4">
            <a:alphaModFix/>
          </a:blip>
          <a:srcRect b="17794" l="55859" r="7621" t="38442"/>
          <a:stretch/>
        </p:blipFill>
        <p:spPr>
          <a:xfrm>
            <a:off x="5592324" y="2240350"/>
            <a:ext cx="3339226" cy="225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0625" y="113525"/>
            <a:ext cx="483870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1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First Circuit!!!</a:t>
            </a:r>
            <a:endParaRPr/>
          </a:p>
        </p:txBody>
      </p:sp>
      <p:sp>
        <p:nvSpPr>
          <p:cNvPr id="130" name="Google Shape;130;p21"/>
          <p:cNvSpPr txBox="1"/>
          <p:nvPr/>
        </p:nvSpPr>
        <p:spPr>
          <a:xfrm>
            <a:off x="332125" y="1005350"/>
            <a:ext cx="51615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Change the LED_BUILTIN used in the program to any other I/O pin you see on the Arduino Nano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Use any of the 3 color LEDs in your kits and attach the positive end of that LED to the pin you selected in the program and negative end to GND (same as 0V)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But we need a Resistor in series with the LED to limit the current through it!!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1" name="Google Shape;13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26975" y="753475"/>
            <a:ext cx="2027267" cy="421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43750" y="3129350"/>
            <a:ext cx="3186825" cy="1912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1A237E"/>
      </a:accent5>
      <a:accent6>
        <a:srgbClr val="F4B400"/>
      </a:accent6>
      <a:hlink>
        <a:srgbClr val="1A237E"/>
      </a:hlink>
      <a:folHlink>
        <a:srgbClr val="1A237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